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76" r:id="rId4"/>
    <p:sldId id="277" r:id="rId5"/>
    <p:sldId id="262" r:id="rId6"/>
    <p:sldId id="264" r:id="rId7"/>
    <p:sldId id="265" r:id="rId8"/>
    <p:sldId id="266" r:id="rId9"/>
    <p:sldId id="267" r:id="rId10"/>
    <p:sldId id="272" r:id="rId11"/>
    <p:sldId id="268" r:id="rId12"/>
    <p:sldId id="269" r:id="rId13"/>
    <p:sldId id="270" r:id="rId14"/>
    <p:sldId id="274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ébastien Morin" initials="SM" lastIdx="1" clrIdx="0">
    <p:extLst>
      <p:ext uri="{19B8F6BF-5375-455C-9EA6-DF929625EA0E}">
        <p15:presenceInfo xmlns:p15="http://schemas.microsoft.com/office/powerpoint/2012/main" userId="S-1-5-21-1220945662-2139871995-725345543-77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4DA"/>
    <a:srgbClr val="D6242B"/>
    <a:srgbClr val="F3B443"/>
    <a:srgbClr val="E3000F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8" autoAdjust="0"/>
    <p:restoredTop sz="94660"/>
  </p:normalViewPr>
  <p:slideViewPr>
    <p:cSldViewPr>
      <p:cViewPr varScale="1">
        <p:scale>
          <a:sx n="145" d="100"/>
          <a:sy n="145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84482-6A61-44DF-9979-687BA14C5344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FC8A-D022-432A-A2EE-F5FC6A1779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75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584" y="4862936"/>
            <a:ext cx="7088832" cy="11583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F3B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149944" y="6505599"/>
            <a:ext cx="1886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www.tb2018.org </a:t>
            </a:r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4" y="920453"/>
            <a:ext cx="6263765" cy="26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0929"/>
            <a:ext cx="9144000" cy="18002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584" y="4862936"/>
            <a:ext cx="7088832" cy="11583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F3B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149944" y="6505599"/>
            <a:ext cx="1886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www.tb2018.org </a:t>
            </a:r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35"/>
            <a:ext cx="5400000" cy="22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4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268761"/>
            <a:ext cx="9143998" cy="5112568"/>
          </a:xfrm>
        </p:spPr>
        <p:txBody>
          <a:bodyPr>
            <a:normAutofit/>
          </a:bodyPr>
          <a:lstStyle>
            <a:lvl1pPr marL="288000" indent="-288000">
              <a:defRPr sz="2400"/>
            </a:lvl1pPr>
            <a:lvl2pPr marL="576000" indent="-288000">
              <a:buFont typeface="Courier New" panose="02070309020205020404" pitchFamily="49" charset="0"/>
              <a:buChar char="o"/>
              <a:defRPr sz="2000"/>
            </a:lvl2pPr>
            <a:lvl3pPr marL="864000" indent="-288000">
              <a:buFont typeface="Wingdings" panose="05000000000000000000" pitchFamily="2" charset="2"/>
              <a:buChar char="§"/>
              <a:defRPr sz="1800"/>
            </a:lvl3pPr>
            <a:lvl4pPr marL="1152000" indent="-288000"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F3B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www.tb2018.org </a:t>
            </a:r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902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GB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83768" y="0"/>
            <a:ext cx="6660232" cy="864000"/>
          </a:xfrm>
          <a:prstGeom prst="rect">
            <a:avLst/>
          </a:prstGeom>
          <a:solidFill>
            <a:srgbClr val="A4D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" y="88780"/>
            <a:ext cx="2160000" cy="809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660230" cy="864000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emf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Sunday, 22 July, 07:30-20:00</a:t>
            </a:r>
          </a:p>
          <a:p>
            <a:r>
              <a:rPr lang="en-GB" dirty="0"/>
              <a:t>Room </a:t>
            </a:r>
            <a:r>
              <a:rPr lang="en-GB" dirty="0" err="1"/>
              <a:t>Elicium</a:t>
            </a:r>
            <a:r>
              <a:rPr lang="en-GB" dirty="0"/>
              <a:t> 1, RAI Amsterdam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370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66CF49-0899-D246-9123-39A94FF2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 </a:t>
            </a:r>
            <a:r>
              <a:rPr lang="nl-NL" dirty="0" err="1"/>
              <a:t>overview</a:t>
            </a:r>
            <a:endParaRPr lang="nl-NL" dirty="0"/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58DFE077-C424-D644-94FB-DBCA5A8BB85F}"/>
              </a:ext>
            </a:extLst>
          </p:cNvPr>
          <p:cNvSpPr/>
          <p:nvPr/>
        </p:nvSpPr>
        <p:spPr>
          <a:xfrm>
            <a:off x="2699792" y="1196752"/>
            <a:ext cx="4248472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TB/HIV in prisons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249289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FF0000"/>
                </a:solidFill>
              </a:rPr>
              <a:t>What is needed to fully address TB in closed settings?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Y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What do we know about TB transmission biology?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How do we implement TB control in prisons with high TB burden?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What is best practice and what are the main challenges?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What does TB care in prisons really look like? </a:t>
            </a:r>
          </a:p>
        </p:txBody>
      </p:sp>
      <p:sp>
        <p:nvSpPr>
          <p:cNvPr id="7" name="Wolk 6">
            <a:extLst>
              <a:ext uri="{FF2B5EF4-FFF2-40B4-BE49-F238E27FC236}">
                <a16:creationId xmlns:a16="http://schemas.microsoft.com/office/drawing/2014/main" id="{3E03FDC2-B56E-9B4D-A781-185F56EE43C6}"/>
              </a:ext>
            </a:extLst>
          </p:cNvPr>
          <p:cNvSpPr/>
          <p:nvPr/>
        </p:nvSpPr>
        <p:spPr>
          <a:xfrm>
            <a:off x="6948264" y="189113"/>
            <a:ext cx="1999938" cy="89637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00" b="1" dirty="0">
                <a:solidFill>
                  <a:schemeClr val="tx1"/>
                </a:solidFill>
              </a:rPr>
              <a:t>How can the UN High-Level Meeting on TB accelerate the TB response? </a:t>
            </a:r>
          </a:p>
        </p:txBody>
      </p:sp>
    </p:spTree>
    <p:extLst>
      <p:ext uri="{BB962C8B-B14F-4D97-AF65-F5344CB8AC3E}">
        <p14:creationId xmlns:p14="http://schemas.microsoft.com/office/powerpoint/2010/main" val="206337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66CF49-0899-D246-9123-39A94FF2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 </a:t>
            </a:r>
            <a:r>
              <a:rPr lang="nl-NL" dirty="0" err="1"/>
              <a:t>overview</a:t>
            </a:r>
            <a:endParaRPr lang="nl-NL" dirty="0"/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6FAECC06-0E37-E849-845D-04070C472C0E}"/>
              </a:ext>
            </a:extLst>
          </p:cNvPr>
          <p:cNvSpPr/>
          <p:nvPr/>
        </p:nvSpPr>
        <p:spPr>
          <a:xfrm>
            <a:off x="1259632" y="1196752"/>
            <a:ext cx="6942501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/>
              <a:t>Moving</a:t>
            </a:r>
            <a:r>
              <a:rPr lang="nl-NL" sz="2800" dirty="0"/>
              <a:t> </a:t>
            </a:r>
            <a:r>
              <a:rPr lang="nl-NL" sz="2800" dirty="0" err="1"/>
              <a:t>towards</a:t>
            </a:r>
            <a:r>
              <a:rPr lang="nl-NL" sz="2800" dirty="0"/>
              <a:t> </a:t>
            </a:r>
            <a:r>
              <a:rPr lang="nl-NL" sz="2800" dirty="0" err="1"/>
              <a:t>sustainable</a:t>
            </a:r>
            <a:r>
              <a:rPr lang="nl-NL" sz="2800" dirty="0"/>
              <a:t> </a:t>
            </a:r>
            <a:r>
              <a:rPr lang="nl-NL" sz="2800" dirty="0" err="1"/>
              <a:t>financing</a:t>
            </a:r>
            <a:r>
              <a:rPr lang="nl-NL" sz="2800" dirty="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420888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FF0000"/>
                </a:solidFill>
              </a:rPr>
              <a:t>How do we ensure financing the TB and HIV response in high-burden countries? </a:t>
            </a:r>
          </a:p>
          <a:p>
            <a:endParaRPr lang="en-MY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What is the magnitude of the funding gaps 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What are the options for domestic financing,  how do we use domestic resources more efficiently?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Are there alternative financing models?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Catastrophic costs of TB and HIV? </a:t>
            </a:r>
          </a:p>
        </p:txBody>
      </p:sp>
      <p:sp>
        <p:nvSpPr>
          <p:cNvPr id="6" name="Wolk 5">
            <a:extLst>
              <a:ext uri="{FF2B5EF4-FFF2-40B4-BE49-F238E27FC236}">
                <a16:creationId xmlns:a16="http://schemas.microsoft.com/office/drawing/2014/main" id="{22781867-C460-9D4E-AE95-BEB8AE9B1C50}"/>
              </a:ext>
            </a:extLst>
          </p:cNvPr>
          <p:cNvSpPr/>
          <p:nvPr/>
        </p:nvSpPr>
        <p:spPr>
          <a:xfrm>
            <a:off x="6948264" y="189113"/>
            <a:ext cx="1999938" cy="89637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00" b="1" dirty="0">
                <a:solidFill>
                  <a:schemeClr val="tx1"/>
                </a:solidFill>
              </a:rPr>
              <a:t>How can the UN High-Level Meeting on TB accelerate the TB response? </a:t>
            </a:r>
          </a:p>
        </p:txBody>
      </p:sp>
    </p:spTree>
    <p:extLst>
      <p:ext uri="{BB962C8B-B14F-4D97-AF65-F5344CB8AC3E}">
        <p14:creationId xmlns:p14="http://schemas.microsoft.com/office/powerpoint/2010/main" val="423522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66CF49-0899-D246-9123-39A94FF2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 </a:t>
            </a:r>
            <a:r>
              <a:rPr lang="nl-NL" dirty="0" err="1"/>
              <a:t>overview</a:t>
            </a:r>
            <a:endParaRPr lang="nl-NL" dirty="0"/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ABA9A15C-5D1C-204B-ADBF-E18917E8578F}"/>
              </a:ext>
            </a:extLst>
          </p:cNvPr>
          <p:cNvSpPr/>
          <p:nvPr/>
        </p:nvSpPr>
        <p:spPr>
          <a:xfrm>
            <a:off x="395536" y="1340768"/>
            <a:ext cx="8352928" cy="8640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Moving forward towards the UN High-Level Meeting </a:t>
            </a:r>
          </a:p>
          <a:p>
            <a:pPr algn="ctr"/>
            <a:r>
              <a:rPr lang="nl-NL" sz="2800" dirty="0"/>
              <a:t>on TB and beyond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6153" y="2681632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FF0000"/>
                </a:solidFill>
              </a:rPr>
              <a:t>Call to action towards the UN High-Level Meeting on TB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Y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The urgency of overcoming the bottlenecks to end TB and HIV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MY" sz="2400" dirty="0"/>
              <a:t>Political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MY" sz="2400" dirty="0"/>
              <a:t>Financial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MY" sz="2400" dirty="0"/>
              <a:t>Access barriers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Country progress and challenges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The top five elements to consider at the UN High-Level Meeting on TB</a:t>
            </a:r>
          </a:p>
        </p:txBody>
      </p:sp>
      <p:sp>
        <p:nvSpPr>
          <p:cNvPr id="6" name="Wolk 5">
            <a:extLst>
              <a:ext uri="{FF2B5EF4-FFF2-40B4-BE49-F238E27FC236}">
                <a16:creationId xmlns:a16="http://schemas.microsoft.com/office/drawing/2014/main" id="{CBA2B208-AE05-A04F-AA6D-BA3FC3E5821F}"/>
              </a:ext>
            </a:extLst>
          </p:cNvPr>
          <p:cNvSpPr/>
          <p:nvPr/>
        </p:nvSpPr>
        <p:spPr>
          <a:xfrm>
            <a:off x="6948264" y="189113"/>
            <a:ext cx="1999938" cy="89637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00" b="1" dirty="0">
                <a:solidFill>
                  <a:schemeClr val="tx1"/>
                </a:solidFill>
              </a:rPr>
              <a:t>How can the UN High-Level Meeting on TB accelerate the TB response? </a:t>
            </a:r>
          </a:p>
        </p:txBody>
      </p:sp>
    </p:spTree>
    <p:extLst>
      <p:ext uri="{BB962C8B-B14F-4D97-AF65-F5344CB8AC3E}">
        <p14:creationId xmlns:p14="http://schemas.microsoft.com/office/powerpoint/2010/main" val="366883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66CF49-0899-D246-9123-39A94FF2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 </a:t>
            </a:r>
            <a:r>
              <a:rPr lang="nl-NL" dirty="0" err="1"/>
              <a:t>overview</a:t>
            </a:r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C9B9BC7-6C9A-7E4D-8243-8BED7DAE62BC}"/>
              </a:ext>
            </a:extLst>
          </p:cNvPr>
          <p:cNvSpPr txBox="1"/>
          <p:nvPr/>
        </p:nvSpPr>
        <p:spPr>
          <a:xfrm>
            <a:off x="1331640" y="1034344"/>
            <a:ext cx="6896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Viewing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3694A85-DB71-4C4C-BD72-F19048E9F169}"/>
              </a:ext>
            </a:extLst>
          </p:cNvPr>
          <p:cNvSpPr txBox="1"/>
          <p:nvPr/>
        </p:nvSpPr>
        <p:spPr>
          <a:xfrm>
            <a:off x="210472" y="1998323"/>
            <a:ext cx="21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10:50 – 11:20 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7B931D4-437D-C442-8E9F-33CA77CAD499}"/>
              </a:ext>
            </a:extLst>
          </p:cNvPr>
          <p:cNvSpPr txBox="1"/>
          <p:nvPr/>
        </p:nvSpPr>
        <p:spPr>
          <a:xfrm>
            <a:off x="233422" y="3373342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13:00 – 14:15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631B52C-CA74-7246-BCC1-75DB7C6B87B4}"/>
              </a:ext>
            </a:extLst>
          </p:cNvPr>
          <p:cNvSpPr txBox="1"/>
          <p:nvPr/>
        </p:nvSpPr>
        <p:spPr>
          <a:xfrm>
            <a:off x="272906" y="4877757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15:30 – 16:00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23" y="1846896"/>
            <a:ext cx="4028304" cy="2014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10" y="4042285"/>
            <a:ext cx="3305547" cy="21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99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2700" dirty="0"/>
              <a:t>Thanks to TB 2018 partners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68000" y="900094"/>
            <a:ext cx="8208000" cy="5500079"/>
            <a:chOff x="827584" y="980728"/>
            <a:chExt cx="7920000" cy="53070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1" b="17450"/>
            <a:stretch/>
          </p:blipFill>
          <p:spPr>
            <a:xfrm>
              <a:off x="827584" y="980728"/>
              <a:ext cx="7920000" cy="5190367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3059832" y="5999791"/>
              <a:ext cx="576064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5148064" y="5941427"/>
              <a:ext cx="576064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156176" y="5805264"/>
              <a:ext cx="720080" cy="4825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Oval 8"/>
          <p:cNvSpPr/>
          <p:nvPr/>
        </p:nvSpPr>
        <p:spPr>
          <a:xfrm>
            <a:off x="3923928" y="880626"/>
            <a:ext cx="444612" cy="2128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852936"/>
            <a:ext cx="9143998" cy="3312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FF0000"/>
                </a:solidFill>
              </a:rPr>
              <a:t>Enjoy the meeting!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86980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497"/>
            <a:ext cx="9144000" cy="487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6080A2E3-08E4-D54B-AA37-19ABD4ACE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825" y="3112074"/>
            <a:ext cx="2117126" cy="21171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Welcome to Amsterdam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72777BC-5AAE-EF44-BCA4-1D4A127F6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5" y="1196753"/>
            <a:ext cx="5349788" cy="2664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C3D70F2-53DD-F04E-BCC4-F2503E58D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420888"/>
            <a:ext cx="1872208" cy="2808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384596F-A3D0-4941-8C05-E79035932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3608389"/>
            <a:ext cx="3510136" cy="2623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D4EC435-5AE8-0F4F-B26D-0868AAAB7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1099099"/>
            <a:ext cx="3019989" cy="2348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7D016E9-F96E-1247-AB3B-F65B95379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336" y="130276"/>
            <a:ext cx="936104" cy="93610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76626CB-1FE9-BD48-A949-81C0D09C8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7702" y="4448908"/>
            <a:ext cx="3354966" cy="1747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34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E798B7B8-1C10-274C-BD24-20E13FE8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41" y="3894885"/>
            <a:ext cx="2349214" cy="23335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Welcome to Amsterdam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E7D016E9-F96E-1247-AB3B-F65B95379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30276"/>
            <a:ext cx="936104" cy="93610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DAA72A6-7BAF-C147-BBFA-0D8DF44ED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66" y="1085743"/>
            <a:ext cx="5704711" cy="2448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DB4C22D-512D-6D48-9658-21B7CF4347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430" b="22638"/>
          <a:stretch/>
        </p:blipFill>
        <p:spPr>
          <a:xfrm rot="20277999">
            <a:off x="2086664" y="2549987"/>
            <a:ext cx="4716016" cy="1872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02D565D-F69F-1D4A-8FF6-E42303DC76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56" r="8292"/>
          <a:stretch/>
        </p:blipFill>
        <p:spPr>
          <a:xfrm>
            <a:off x="3264520" y="4068197"/>
            <a:ext cx="2984292" cy="2160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E4637164-58FD-AD4D-A456-4A15FABFC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0718" y="1199574"/>
            <a:ext cx="1969556" cy="2752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6E0DA30-918B-C14C-AD95-B6E1635A07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2177" y="2996952"/>
            <a:ext cx="2361821" cy="3056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0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Welcome to Amsterdam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E7D016E9-F96E-1247-AB3B-F65B95379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30276"/>
            <a:ext cx="936104" cy="93610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B6E5501-9CC3-9C43-886D-476033966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6" y="1066380"/>
            <a:ext cx="2174745" cy="2925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CC6D055-B146-5D42-86CD-8F77D08EC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622" y="2555940"/>
            <a:ext cx="2970330" cy="3960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71225CC-16C8-9646-AF21-DE927C643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431" y="1808816"/>
            <a:ext cx="4752059" cy="3359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C8FD6FE-290E-2D4A-A684-D33AF54D88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3789040"/>
            <a:ext cx="4877048" cy="2090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79215C3-19B7-674F-861A-77737F81F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1701169"/>
            <a:ext cx="4162222" cy="1583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92BBAC2A-CC9F-7042-9D1C-8C0E901670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3460" y="2086555"/>
            <a:ext cx="2417704" cy="3223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8B8E94A-AF63-E244-A64F-D1BE2B92B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2671" y="2512961"/>
            <a:ext cx="5626689" cy="2138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19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66CF49-0899-D246-9123-39A94FF2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 </a:t>
            </a:r>
            <a:r>
              <a:rPr lang="nl-NL" dirty="0" err="1"/>
              <a:t>overview</a:t>
            </a:r>
            <a:endParaRPr lang="nl-NL" dirty="0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26C72E14-3494-4A4A-9A59-29CAE07CA196}"/>
              </a:ext>
            </a:extLst>
          </p:cNvPr>
          <p:cNvSpPr/>
          <p:nvPr/>
        </p:nvSpPr>
        <p:spPr>
          <a:xfrm>
            <a:off x="1763688" y="1478780"/>
            <a:ext cx="6922692" cy="2880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Setting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stage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UN High-Level Meeting on TB</a:t>
            </a:r>
            <a:r>
              <a:rPr lang="nl-NL" dirty="0"/>
              <a:t> </a:t>
            </a:r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0E81E6D8-EEA5-1F44-8DFC-544EF7A64AD4}"/>
              </a:ext>
            </a:extLst>
          </p:cNvPr>
          <p:cNvSpPr/>
          <p:nvPr/>
        </p:nvSpPr>
        <p:spPr>
          <a:xfrm>
            <a:off x="1758422" y="2023654"/>
            <a:ext cx="6918033" cy="2880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Preventive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TB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living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HIV  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38D89021-FBF1-BC44-AFE9-F9DAD0758AF7}"/>
              </a:ext>
            </a:extLst>
          </p:cNvPr>
          <p:cNvSpPr/>
          <p:nvPr/>
        </p:nvSpPr>
        <p:spPr>
          <a:xfrm>
            <a:off x="1735530" y="2930998"/>
            <a:ext cx="6940926" cy="2880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Unpacking</a:t>
            </a:r>
            <a:r>
              <a:rPr lang="nl-NL" dirty="0"/>
              <a:t> TB/HIV </a:t>
            </a:r>
            <a:r>
              <a:rPr lang="nl-NL" dirty="0" err="1"/>
              <a:t>mortality</a:t>
            </a:r>
            <a:r>
              <a:rPr lang="nl-NL" dirty="0"/>
              <a:t> </a:t>
            </a:r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490AB74E-FFD4-084D-A4A4-BA0439C3234D}"/>
              </a:ext>
            </a:extLst>
          </p:cNvPr>
          <p:cNvSpPr/>
          <p:nvPr/>
        </p:nvSpPr>
        <p:spPr>
          <a:xfrm>
            <a:off x="1735530" y="3810077"/>
            <a:ext cx="3484542" cy="56482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Driving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accountability </a:t>
            </a:r>
            <a:r>
              <a:rPr lang="nl-NL" sz="1600" dirty="0" err="1"/>
              <a:t>framework</a:t>
            </a:r>
            <a:r>
              <a:rPr lang="nl-NL" sz="1600" dirty="0"/>
              <a:t> </a:t>
            </a:r>
            <a:r>
              <a:rPr lang="nl-NL" sz="1600" dirty="0" err="1"/>
              <a:t>from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top down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bottom</a:t>
            </a:r>
            <a:r>
              <a:rPr lang="nl-NL" sz="1600" dirty="0"/>
              <a:t> up </a:t>
            </a: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6FAECC06-0E37-E849-845D-04070C472C0E}"/>
              </a:ext>
            </a:extLst>
          </p:cNvPr>
          <p:cNvSpPr/>
          <p:nvPr/>
        </p:nvSpPr>
        <p:spPr>
          <a:xfrm>
            <a:off x="1735530" y="5069992"/>
            <a:ext cx="6942501" cy="2880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Moving</a:t>
            </a:r>
            <a:r>
              <a:rPr lang="nl-NL" dirty="0"/>
              <a:t> </a:t>
            </a:r>
            <a:r>
              <a:rPr lang="nl-NL" dirty="0" err="1"/>
              <a:t>towards</a:t>
            </a:r>
            <a:r>
              <a:rPr lang="nl-NL" dirty="0"/>
              <a:t> </a:t>
            </a:r>
            <a:r>
              <a:rPr lang="nl-NL" dirty="0" err="1"/>
              <a:t>sustainable</a:t>
            </a:r>
            <a:r>
              <a:rPr lang="nl-NL" dirty="0"/>
              <a:t> </a:t>
            </a:r>
            <a:r>
              <a:rPr lang="nl-NL" dirty="0" err="1"/>
              <a:t>financing</a:t>
            </a:r>
            <a:r>
              <a:rPr lang="nl-NL" dirty="0"/>
              <a:t> </a:t>
            </a: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ABA9A15C-5D1C-204B-ADBF-E18917E8578F}"/>
              </a:ext>
            </a:extLst>
          </p:cNvPr>
          <p:cNvSpPr/>
          <p:nvPr/>
        </p:nvSpPr>
        <p:spPr>
          <a:xfrm>
            <a:off x="1735530" y="5591596"/>
            <a:ext cx="6972677" cy="2880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Moving</a:t>
            </a:r>
            <a:r>
              <a:rPr lang="nl-NL" dirty="0"/>
              <a:t> forward </a:t>
            </a:r>
            <a:r>
              <a:rPr lang="nl-NL" dirty="0" err="1"/>
              <a:t>towards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UN High-Level Meeting on TB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beyond</a:t>
            </a:r>
            <a:r>
              <a:rPr lang="nl-NL" dirty="0"/>
              <a:t> 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C9B9BC7-6C9A-7E4D-8243-8BED7DAE62BC}"/>
              </a:ext>
            </a:extLst>
          </p:cNvPr>
          <p:cNvSpPr txBox="1"/>
          <p:nvPr/>
        </p:nvSpPr>
        <p:spPr>
          <a:xfrm>
            <a:off x="1763687" y="2440157"/>
            <a:ext cx="689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&amp; poster </a:t>
            </a:r>
            <a:r>
              <a:rPr lang="nl-N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</a:t>
            </a:r>
            <a:endParaRPr 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2699897-F588-5B48-B8DD-2EEAEB67C17B}"/>
              </a:ext>
            </a:extLst>
          </p:cNvPr>
          <p:cNvSpPr txBox="1"/>
          <p:nvPr/>
        </p:nvSpPr>
        <p:spPr>
          <a:xfrm>
            <a:off x="1780969" y="3346203"/>
            <a:ext cx="687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&amp; poster </a:t>
            </a:r>
            <a:r>
              <a:rPr lang="nl-N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</a:t>
            </a:r>
            <a:endParaRPr 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C833FA0-BA14-7641-AB82-E71B3D097ACD}"/>
              </a:ext>
            </a:extLst>
          </p:cNvPr>
          <p:cNvSpPr txBox="1"/>
          <p:nvPr/>
        </p:nvSpPr>
        <p:spPr>
          <a:xfrm>
            <a:off x="1735531" y="4523547"/>
            <a:ext cx="692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&amp; poster </a:t>
            </a:r>
            <a:r>
              <a:rPr lang="nl-NL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</a:t>
            </a:r>
            <a:endParaRPr lang="nl-N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58DFE077-C424-D644-94FB-DBCA5A8BB85F}"/>
              </a:ext>
            </a:extLst>
          </p:cNvPr>
          <p:cNvSpPr/>
          <p:nvPr/>
        </p:nvSpPr>
        <p:spPr>
          <a:xfrm>
            <a:off x="5232562" y="3800280"/>
            <a:ext cx="3427551" cy="56482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TB/HIV in prisons 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61E8366-95FA-FC48-B034-545EAF586AE6}"/>
              </a:ext>
            </a:extLst>
          </p:cNvPr>
          <p:cNvSpPr txBox="1"/>
          <p:nvPr/>
        </p:nvSpPr>
        <p:spPr>
          <a:xfrm>
            <a:off x="181156" y="1447479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08:15 – 09:25 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CF3972B-292C-AE4C-B230-8A2275057DF0}"/>
              </a:ext>
            </a:extLst>
          </p:cNvPr>
          <p:cNvSpPr txBox="1"/>
          <p:nvPr/>
        </p:nvSpPr>
        <p:spPr>
          <a:xfrm>
            <a:off x="163373" y="2009320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09:25 – 10:50 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F3694A85-DB71-4C4C-BD72-F19048E9F169}"/>
              </a:ext>
            </a:extLst>
          </p:cNvPr>
          <p:cNvSpPr txBox="1"/>
          <p:nvPr/>
        </p:nvSpPr>
        <p:spPr>
          <a:xfrm>
            <a:off x="178634" y="2473309"/>
            <a:ext cx="1539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10:50 – 11:20 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08B1793-E68E-4F47-B7FD-9147C9C27A18}"/>
              </a:ext>
            </a:extLst>
          </p:cNvPr>
          <p:cNvSpPr txBox="1"/>
          <p:nvPr/>
        </p:nvSpPr>
        <p:spPr>
          <a:xfrm>
            <a:off x="187240" y="2917340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09:25 – 10:50 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83A75BB-06E8-5147-AF58-31D75342EEE2}"/>
              </a:ext>
            </a:extLst>
          </p:cNvPr>
          <p:cNvSpPr txBox="1"/>
          <p:nvPr/>
        </p:nvSpPr>
        <p:spPr>
          <a:xfrm>
            <a:off x="180296" y="3923212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14:15 – 15:30 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37CFC1A-F4D8-8843-9B23-31A5DD7459D7}"/>
              </a:ext>
            </a:extLst>
          </p:cNvPr>
          <p:cNvSpPr txBox="1"/>
          <p:nvPr/>
        </p:nvSpPr>
        <p:spPr>
          <a:xfrm>
            <a:off x="178634" y="5044731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16:00 – 17:45 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3D5393D1-4D7D-3E4B-8FF9-4CAC697C4695}"/>
              </a:ext>
            </a:extLst>
          </p:cNvPr>
          <p:cNvSpPr txBox="1"/>
          <p:nvPr/>
        </p:nvSpPr>
        <p:spPr>
          <a:xfrm>
            <a:off x="187240" y="5568978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 17:45 – 19:00 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B7B931D4-437D-C442-8E9F-33CA77CAD499}"/>
              </a:ext>
            </a:extLst>
          </p:cNvPr>
          <p:cNvSpPr txBox="1"/>
          <p:nvPr/>
        </p:nvSpPr>
        <p:spPr>
          <a:xfrm>
            <a:off x="180296" y="3361371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13:00 – 14:15 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0631B52C-CA74-7246-BCC1-75DB7C6B87B4}"/>
              </a:ext>
            </a:extLst>
          </p:cNvPr>
          <p:cNvSpPr txBox="1"/>
          <p:nvPr/>
        </p:nvSpPr>
        <p:spPr>
          <a:xfrm>
            <a:off x="191427" y="4556424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15:30 – 16:00 </a:t>
            </a:r>
          </a:p>
        </p:txBody>
      </p:sp>
      <p:sp>
        <p:nvSpPr>
          <p:cNvPr id="2" name="Wolk 1">
            <a:extLst>
              <a:ext uri="{FF2B5EF4-FFF2-40B4-BE49-F238E27FC236}">
                <a16:creationId xmlns:a16="http://schemas.microsoft.com/office/drawing/2014/main" id="{E1E7B4D3-ED0A-EE41-BD94-25BF494B940E}"/>
              </a:ext>
            </a:extLst>
          </p:cNvPr>
          <p:cNvSpPr/>
          <p:nvPr/>
        </p:nvSpPr>
        <p:spPr>
          <a:xfrm>
            <a:off x="2246419" y="2244596"/>
            <a:ext cx="5837688" cy="281276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solidFill>
                  <a:schemeClr val="tx1"/>
                </a:solidFill>
              </a:rPr>
              <a:t>How can the UN High-Level Meeting on TB accelerate the TB response? </a:t>
            </a:r>
          </a:p>
        </p:txBody>
      </p:sp>
    </p:spTree>
    <p:extLst>
      <p:ext uri="{BB962C8B-B14F-4D97-AF65-F5344CB8AC3E}">
        <p14:creationId xmlns:p14="http://schemas.microsoft.com/office/powerpoint/2010/main" val="40757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66CF49-0899-D246-9123-39A94FF2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 </a:t>
            </a:r>
            <a:r>
              <a:rPr lang="nl-NL" dirty="0" err="1"/>
              <a:t>overview</a:t>
            </a:r>
            <a:endParaRPr lang="nl-NL" dirty="0"/>
          </a:p>
        </p:txBody>
      </p:sp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26C72E14-3494-4A4A-9A59-29CAE07CA196}"/>
              </a:ext>
            </a:extLst>
          </p:cNvPr>
          <p:cNvSpPr/>
          <p:nvPr/>
        </p:nvSpPr>
        <p:spPr>
          <a:xfrm>
            <a:off x="1043608" y="1030376"/>
            <a:ext cx="7056784" cy="9361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Setting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stage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UN High-Level Meeting on TB</a:t>
            </a:r>
            <a:r>
              <a:rPr lang="nl-NL" dirty="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348880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FF0000"/>
                </a:solidFill>
              </a:rPr>
              <a:t>How can the UN High-Level Meeting on TB accelerate the TB response?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MY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Reflecting on the challenges to end TB and HIV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How do we achieve universal health coverage for TB and HIV? </a:t>
            </a:r>
            <a:endParaRPr lang="en-MY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Why is a multi-sectoral approach for TB important?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How can affected communities and civil society support a successful UN High-Level Meeting on TB?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How do we support countries to achieve their national plans through targeted interventions?</a:t>
            </a:r>
          </a:p>
        </p:txBody>
      </p:sp>
      <p:sp>
        <p:nvSpPr>
          <p:cNvPr id="6" name="Wolk 5">
            <a:extLst>
              <a:ext uri="{FF2B5EF4-FFF2-40B4-BE49-F238E27FC236}">
                <a16:creationId xmlns:a16="http://schemas.microsoft.com/office/drawing/2014/main" id="{F2D27BF9-CD8F-2A4F-A16D-48F3E72D1A39}"/>
              </a:ext>
            </a:extLst>
          </p:cNvPr>
          <p:cNvSpPr/>
          <p:nvPr/>
        </p:nvSpPr>
        <p:spPr>
          <a:xfrm>
            <a:off x="6948264" y="189113"/>
            <a:ext cx="1999938" cy="89637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00" b="1" dirty="0">
                <a:solidFill>
                  <a:schemeClr val="tx1"/>
                </a:solidFill>
              </a:rPr>
              <a:t>How can the UN High-Level Meeting on TB accelerate the TB response? </a:t>
            </a:r>
          </a:p>
        </p:txBody>
      </p:sp>
    </p:spTree>
    <p:extLst>
      <p:ext uri="{BB962C8B-B14F-4D97-AF65-F5344CB8AC3E}">
        <p14:creationId xmlns:p14="http://schemas.microsoft.com/office/powerpoint/2010/main" val="87155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66CF49-0899-D246-9123-39A94FF2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 </a:t>
            </a:r>
            <a:r>
              <a:rPr lang="nl-NL" dirty="0" err="1"/>
              <a:t>overview</a:t>
            </a:r>
            <a:endParaRPr lang="nl-NL" dirty="0"/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0E81E6D8-EEA5-1F44-8DFC-544EF7A64AD4}"/>
              </a:ext>
            </a:extLst>
          </p:cNvPr>
          <p:cNvSpPr/>
          <p:nvPr/>
        </p:nvSpPr>
        <p:spPr>
          <a:xfrm>
            <a:off x="611561" y="1196752"/>
            <a:ext cx="8031750" cy="9361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Preventive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TB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living </a:t>
            </a:r>
            <a:r>
              <a:rPr 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HIV 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8984" y="2708920"/>
            <a:ext cx="81369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FF0000"/>
                </a:solidFill>
              </a:rPr>
              <a:t>How do we bring TB prevention to scale?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Y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WHO Consolidated guidelines for TB preventive treatment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Current IPT coverage and health system constraints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New avenues in TB preventive therapy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Community good 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Role of civil society, role of HIV </a:t>
            </a:r>
            <a:r>
              <a:rPr lang="en-MY" sz="2400" i="1" dirty="0"/>
              <a:t>vs</a:t>
            </a:r>
            <a:r>
              <a:rPr lang="en-MY" sz="2400" dirty="0"/>
              <a:t> TB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Y" sz="2400" dirty="0"/>
          </a:p>
        </p:txBody>
      </p:sp>
      <p:sp>
        <p:nvSpPr>
          <p:cNvPr id="9" name="Wolk 8">
            <a:extLst>
              <a:ext uri="{FF2B5EF4-FFF2-40B4-BE49-F238E27FC236}">
                <a16:creationId xmlns:a16="http://schemas.microsoft.com/office/drawing/2014/main" id="{F1C7291E-A254-F145-BE3F-41374025D794}"/>
              </a:ext>
            </a:extLst>
          </p:cNvPr>
          <p:cNvSpPr/>
          <p:nvPr/>
        </p:nvSpPr>
        <p:spPr>
          <a:xfrm>
            <a:off x="6948264" y="189113"/>
            <a:ext cx="1999938" cy="89637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00" b="1" dirty="0">
                <a:solidFill>
                  <a:schemeClr val="tx1"/>
                </a:solidFill>
              </a:rPr>
              <a:t>How can the UN High-Level Meeting on TB accelerate the TB response? </a:t>
            </a:r>
          </a:p>
        </p:txBody>
      </p:sp>
    </p:spTree>
    <p:extLst>
      <p:ext uri="{BB962C8B-B14F-4D97-AF65-F5344CB8AC3E}">
        <p14:creationId xmlns:p14="http://schemas.microsoft.com/office/powerpoint/2010/main" val="131670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66CF49-0899-D246-9123-39A94FF2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Program </a:t>
            </a:r>
            <a:r>
              <a:rPr lang="nl-NL" sz="2400" dirty="0" err="1"/>
              <a:t>overview</a:t>
            </a:r>
            <a:endParaRPr lang="nl-NL" sz="2400" dirty="0"/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38D89021-FBF1-BC44-AFE9-F9DAD0758AF7}"/>
              </a:ext>
            </a:extLst>
          </p:cNvPr>
          <p:cNvSpPr/>
          <p:nvPr/>
        </p:nvSpPr>
        <p:spPr>
          <a:xfrm>
            <a:off x="1403648" y="1268760"/>
            <a:ext cx="7056784" cy="72613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/>
              <a:t>Unpacking</a:t>
            </a:r>
            <a:r>
              <a:rPr lang="nl-NL" sz="2800" dirty="0"/>
              <a:t> TB/HIV </a:t>
            </a:r>
            <a:r>
              <a:rPr lang="nl-NL" sz="2800" dirty="0" err="1"/>
              <a:t>mortality</a:t>
            </a:r>
            <a:r>
              <a:rPr lang="nl-NL" sz="2800" dirty="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399654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FF0000"/>
                </a:solidFill>
              </a:rPr>
              <a:t>Why have we failed to reduce TB/HIV mortality, what more can be done? </a:t>
            </a:r>
          </a:p>
          <a:p>
            <a:endParaRPr lang="en-MY" sz="24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Where in the cascade of care does reducing mortality have its biggest impact and what are current barriers and lessons?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What works in scaling up TB-HIV treatment integration?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How do we address the MDR-TB/HIV coinfection epidemic?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Why is TB screening among PLWH not meeting targets?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400" dirty="0"/>
              <a:t>Why are there not more HIV resources focused on TB? </a:t>
            </a:r>
          </a:p>
        </p:txBody>
      </p:sp>
      <p:sp>
        <p:nvSpPr>
          <p:cNvPr id="7" name="Wolk 6">
            <a:extLst>
              <a:ext uri="{FF2B5EF4-FFF2-40B4-BE49-F238E27FC236}">
                <a16:creationId xmlns:a16="http://schemas.microsoft.com/office/drawing/2014/main" id="{325A07FE-00D7-9344-A248-7468CE6989ED}"/>
              </a:ext>
            </a:extLst>
          </p:cNvPr>
          <p:cNvSpPr/>
          <p:nvPr/>
        </p:nvSpPr>
        <p:spPr>
          <a:xfrm>
            <a:off x="6948264" y="189113"/>
            <a:ext cx="1999938" cy="89637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00" b="1" dirty="0">
                <a:solidFill>
                  <a:schemeClr val="tx1"/>
                </a:solidFill>
              </a:rPr>
              <a:t>How can the UN High-Level Meeting on TB accelerate the TB response? </a:t>
            </a:r>
          </a:p>
        </p:txBody>
      </p:sp>
    </p:spTree>
    <p:extLst>
      <p:ext uri="{BB962C8B-B14F-4D97-AF65-F5344CB8AC3E}">
        <p14:creationId xmlns:p14="http://schemas.microsoft.com/office/powerpoint/2010/main" val="125095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66CF49-0899-D246-9123-39A94FF2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 </a:t>
            </a:r>
            <a:r>
              <a:rPr lang="nl-NL" dirty="0" err="1"/>
              <a:t>overview</a:t>
            </a:r>
            <a:endParaRPr lang="nl-NL" dirty="0"/>
          </a:p>
        </p:txBody>
      </p:sp>
      <p:sp>
        <p:nvSpPr>
          <p:cNvPr id="9" name="Afgeronde rechthoek 8">
            <a:extLst>
              <a:ext uri="{FF2B5EF4-FFF2-40B4-BE49-F238E27FC236}">
                <a16:creationId xmlns:a16="http://schemas.microsoft.com/office/drawing/2014/main" id="{490AB74E-FFD4-084D-A4A4-BA0439C3234D}"/>
              </a:ext>
            </a:extLst>
          </p:cNvPr>
          <p:cNvSpPr/>
          <p:nvPr/>
        </p:nvSpPr>
        <p:spPr>
          <a:xfrm>
            <a:off x="323528" y="1124744"/>
            <a:ext cx="8640960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/>
              <a:t>Driving</a:t>
            </a:r>
            <a:r>
              <a:rPr lang="nl-NL" sz="2800" dirty="0"/>
              <a:t> </a:t>
            </a:r>
            <a:r>
              <a:rPr lang="nl-NL" sz="2800" dirty="0" err="1"/>
              <a:t>the</a:t>
            </a:r>
            <a:r>
              <a:rPr lang="nl-NL" sz="2800" dirty="0"/>
              <a:t> accountability </a:t>
            </a:r>
            <a:r>
              <a:rPr lang="nl-NL" sz="2800" dirty="0" err="1"/>
              <a:t>framework</a:t>
            </a:r>
            <a:r>
              <a:rPr lang="nl-NL" sz="2800" dirty="0"/>
              <a:t> </a:t>
            </a:r>
            <a:r>
              <a:rPr lang="nl-NL" sz="2800" dirty="0" err="1"/>
              <a:t>from</a:t>
            </a:r>
            <a:r>
              <a:rPr lang="nl-NL" sz="2800" dirty="0"/>
              <a:t> </a:t>
            </a:r>
            <a:r>
              <a:rPr lang="nl-NL" sz="2800" dirty="0" err="1"/>
              <a:t>the</a:t>
            </a:r>
            <a:r>
              <a:rPr lang="nl-NL" sz="2800" dirty="0"/>
              <a:t> top down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bottom</a:t>
            </a:r>
            <a:r>
              <a:rPr lang="nl-NL" sz="2800" dirty="0"/>
              <a:t> up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2393600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b="1" dirty="0">
                <a:solidFill>
                  <a:srgbClr val="FF0000"/>
                </a:solidFill>
              </a:rPr>
              <a:t>How do we hold governments accountable?</a:t>
            </a:r>
          </a:p>
          <a:p>
            <a:r>
              <a:rPr lang="en-MY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How can community drive the agenda for the TB High-Level Meeting?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What should an accountability framework achieve?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How can we learn from other disease control programmes?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How can Ministers of Health obtain political support from other sectors of the government?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/>
              <a:t>How do we monitor the accountability framework?</a:t>
            </a:r>
          </a:p>
        </p:txBody>
      </p:sp>
      <p:sp>
        <p:nvSpPr>
          <p:cNvPr id="8" name="Wolk 7">
            <a:extLst>
              <a:ext uri="{FF2B5EF4-FFF2-40B4-BE49-F238E27FC236}">
                <a16:creationId xmlns:a16="http://schemas.microsoft.com/office/drawing/2014/main" id="{2670D286-C794-094D-8F4B-B71282A3DF36}"/>
              </a:ext>
            </a:extLst>
          </p:cNvPr>
          <p:cNvSpPr/>
          <p:nvPr/>
        </p:nvSpPr>
        <p:spPr>
          <a:xfrm>
            <a:off x="6948264" y="189113"/>
            <a:ext cx="1999938" cy="89637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000" b="1" dirty="0">
                <a:solidFill>
                  <a:schemeClr val="tx1"/>
                </a:solidFill>
              </a:rPr>
              <a:t>How can the UN High-Level Meeting on TB accelerate the TB response? </a:t>
            </a:r>
          </a:p>
        </p:txBody>
      </p:sp>
    </p:spTree>
    <p:extLst>
      <p:ext uri="{BB962C8B-B14F-4D97-AF65-F5344CB8AC3E}">
        <p14:creationId xmlns:p14="http://schemas.microsoft.com/office/powerpoint/2010/main" val="487211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678</Words>
  <Application>Microsoft Macintosh PowerPoint</Application>
  <PresentationFormat>Diavoorstelling (4:3)</PresentationFormat>
  <Paragraphs>103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Office Theme</vt:lpstr>
      <vt:lpstr>PowerPoint-presentatie</vt:lpstr>
      <vt:lpstr>Welcome to Amsterdam</vt:lpstr>
      <vt:lpstr>Welcome to Amsterdam</vt:lpstr>
      <vt:lpstr>Welcome to Amsterdam</vt:lpstr>
      <vt:lpstr>Program overview</vt:lpstr>
      <vt:lpstr>Program overview</vt:lpstr>
      <vt:lpstr>Program overview</vt:lpstr>
      <vt:lpstr>Program overview</vt:lpstr>
      <vt:lpstr>Program overview</vt:lpstr>
      <vt:lpstr>Program overview</vt:lpstr>
      <vt:lpstr>Program overview</vt:lpstr>
      <vt:lpstr>Program overview</vt:lpstr>
      <vt:lpstr>Program overview</vt:lpstr>
      <vt:lpstr>Thanks to TB 2018 partners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Frank Cobelens</cp:lastModifiedBy>
  <cp:revision>422</cp:revision>
  <dcterms:created xsi:type="dcterms:W3CDTF">2015-07-06T08:16:27Z</dcterms:created>
  <dcterms:modified xsi:type="dcterms:W3CDTF">2018-07-21T12:54:13Z</dcterms:modified>
</cp:coreProperties>
</file>